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8" r:id="rId3"/>
    <p:sldId id="342" r:id="rId4"/>
    <p:sldId id="343" r:id="rId5"/>
    <p:sldId id="344" r:id="rId6"/>
    <p:sldId id="345" r:id="rId7"/>
    <p:sldId id="280" r:id="rId8"/>
    <p:sldId id="281" r:id="rId9"/>
    <p:sldId id="335" r:id="rId10"/>
    <p:sldId id="309" r:id="rId11"/>
    <p:sldId id="318" r:id="rId12"/>
    <p:sldId id="346" r:id="rId13"/>
    <p:sldId id="282" r:id="rId14"/>
    <p:sldId id="283" r:id="rId15"/>
    <p:sldId id="339" r:id="rId16"/>
    <p:sldId id="310" r:id="rId17"/>
    <p:sldId id="337" r:id="rId18"/>
    <p:sldId id="336" r:id="rId19"/>
    <p:sldId id="375" r:id="rId20"/>
    <p:sldId id="373" r:id="rId21"/>
    <p:sldId id="374" r:id="rId22"/>
    <p:sldId id="372" r:id="rId2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23" autoAdjust="0"/>
    <p:restoredTop sz="96256" autoAdjust="0"/>
  </p:normalViewPr>
  <p:slideViewPr>
    <p:cSldViewPr snapToGrid="0">
      <p:cViewPr varScale="1">
        <p:scale>
          <a:sx n="154" d="100"/>
          <a:sy n="154" d="100"/>
        </p:scale>
        <p:origin x="2408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BBB06-FC48-4F68-8B0B-D3B2534CD4D3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93E86-E714-4BDA-B16B-E3659EA75A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539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0D86A14-AC1F-4C9A-8DDE-CE6B11F3119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589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33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3390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776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805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845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202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2552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607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7570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546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994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60F8C-4357-4E56-A67D-405ED6DAECD1}" type="datetimeFigureOut">
              <a:rPr lang="zh-CN" altLang="en-US" smtClean="0"/>
              <a:t>2020/12/5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9A32B-50EB-4DA9-80E9-7DE799FA3F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81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chenyishuai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17320" y="3092133"/>
            <a:ext cx="6583680" cy="1849437"/>
          </a:xfrm>
        </p:spPr>
        <p:txBody>
          <a:bodyPr>
            <a:normAutofit fontScale="90000"/>
          </a:bodyPr>
          <a:lstStyle/>
          <a:p>
            <a:r>
              <a:rPr lang="zh-CN" altLang="en-US" sz="4400" b="1" dirty="0"/>
              <a:t>大数据存储与应用</a:t>
            </a:r>
            <a:br>
              <a:rPr lang="en-US" altLang="zh-CN" b="1" dirty="0"/>
            </a:br>
            <a:br>
              <a:rPr lang="en-US" altLang="zh-CN" b="1" dirty="0"/>
            </a:br>
            <a:r>
              <a:rPr lang="zh-CN" altLang="en-US" b="1" dirty="0"/>
              <a:t>大规模文件系统及</a:t>
            </a:r>
            <a:br>
              <a:rPr lang="en-US" altLang="zh-CN" b="1" dirty="0"/>
            </a:br>
            <a:r>
              <a:rPr lang="en-US" altLang="zh-CN" b="1" dirty="0"/>
              <a:t>Map Reduce</a:t>
            </a:r>
            <a:br>
              <a:rPr lang="en-US" altLang="zh-CN" b="1" dirty="0"/>
            </a:br>
            <a:br>
              <a:rPr lang="en-US" altLang="zh-CN" b="1" dirty="0"/>
            </a:br>
            <a:r>
              <a:rPr lang="en-US" altLang="zh-CN" sz="3100" b="1" dirty="0"/>
              <a:t>1. Memory</a:t>
            </a:r>
            <a:r>
              <a:rPr lang="zh-CN" altLang="en-US" sz="3100" b="1" dirty="0"/>
              <a:t> </a:t>
            </a:r>
            <a:r>
              <a:rPr lang="en-US" altLang="zh-CN" sz="3100" b="1" dirty="0"/>
              <a:t>Hierarchy</a:t>
            </a:r>
            <a:endParaRPr lang="zh-CN" altLang="en-US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4781550"/>
            <a:ext cx="6858000" cy="1798320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r>
              <a:rPr lang="zh-CN" altLang="en-US" dirty="0"/>
              <a:t>陈一帅</a:t>
            </a:r>
            <a:endParaRPr lang="en-US" altLang="zh-CN" dirty="0"/>
          </a:p>
          <a:p>
            <a:r>
              <a:rPr lang="en-US" altLang="zh-CN" dirty="0">
                <a:hlinkClick r:id="rId2"/>
              </a:rPr>
              <a:t>chenyishuai@gmail.com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92684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552450" y="91026"/>
            <a:ext cx="7886700" cy="1325563"/>
          </a:xfrm>
        </p:spPr>
        <p:txBody>
          <a:bodyPr/>
          <a:lstStyle/>
          <a:p>
            <a:r>
              <a:rPr lang="zh-CN" altLang="en-US" sz="5400" dirty="0"/>
              <a:t>分布式</a:t>
            </a:r>
            <a:r>
              <a:rPr lang="en-US" altLang="zh-CN" sz="5400" dirty="0"/>
              <a:t>/</a:t>
            </a:r>
            <a:r>
              <a:rPr lang="zh-CN" altLang="en-US" sz="5400" dirty="0"/>
              <a:t>并行计算</a:t>
            </a:r>
            <a:endParaRPr lang="en-US" sz="5400" dirty="0"/>
          </a:p>
        </p:txBody>
      </p:sp>
      <p:grpSp>
        <p:nvGrpSpPr>
          <p:cNvPr id="2" name="Group 41"/>
          <p:cNvGrpSpPr>
            <a:grpSpLocks/>
          </p:cNvGrpSpPr>
          <p:nvPr/>
        </p:nvGrpSpPr>
        <p:grpSpPr bwMode="auto">
          <a:xfrm>
            <a:off x="5005388" y="1709738"/>
            <a:ext cx="1584655" cy="1691907"/>
            <a:chOff x="2667000" y="1524000"/>
            <a:chExt cx="2181402" cy="2327971"/>
          </a:xfrm>
        </p:grpSpPr>
        <p:cxnSp>
          <p:nvCxnSpPr>
            <p:cNvPr id="16472" name="Straight Arrow Connector 4"/>
            <p:cNvCxnSpPr>
              <a:cxnSpLocks noChangeShapeType="1"/>
            </p:cNvCxnSpPr>
            <p:nvPr/>
          </p:nvCxnSpPr>
          <p:spPr bwMode="auto">
            <a:xfrm rot="5400000">
              <a:off x="21343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73" name="TextBox 9"/>
            <p:cNvSpPr txBox="1">
              <a:spLocks noChangeArrowheads="1"/>
            </p:cNvSpPr>
            <p:nvPr/>
          </p:nvSpPr>
          <p:spPr bwMode="auto">
            <a:xfrm>
              <a:off x="2682875" y="1524000"/>
              <a:ext cx="2165527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 dirty="0"/>
                <a:t>Message Passing</a:t>
              </a:r>
            </a:p>
          </p:txBody>
        </p:sp>
        <p:sp>
          <p:nvSpPr>
            <p:cNvPr id="16474" name="TextBox 10"/>
            <p:cNvSpPr txBox="1">
              <a:spLocks noChangeArrowheads="1"/>
            </p:cNvSpPr>
            <p:nvPr/>
          </p:nvSpPr>
          <p:spPr bwMode="auto">
            <a:xfrm>
              <a:off x="2667000" y="3386139"/>
              <a:ext cx="494734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1</a:t>
              </a:r>
            </a:p>
          </p:txBody>
        </p:sp>
        <p:cxnSp>
          <p:nvCxnSpPr>
            <p:cNvPr id="16475" name="Straight Arrow Connector 11"/>
            <p:cNvCxnSpPr>
              <a:cxnSpLocks noChangeShapeType="1"/>
            </p:cNvCxnSpPr>
            <p:nvPr/>
          </p:nvCxnSpPr>
          <p:spPr bwMode="auto">
            <a:xfrm rot="5400000">
              <a:off x="25153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76" name="TextBox 12"/>
            <p:cNvSpPr txBox="1">
              <a:spLocks noChangeArrowheads="1"/>
            </p:cNvSpPr>
            <p:nvPr/>
          </p:nvSpPr>
          <p:spPr bwMode="auto">
            <a:xfrm>
              <a:off x="3048000" y="3386139"/>
              <a:ext cx="494734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2</a:t>
              </a:r>
            </a:p>
          </p:txBody>
        </p:sp>
        <p:cxnSp>
          <p:nvCxnSpPr>
            <p:cNvPr id="16477" name="Straight Arrow Connector 13"/>
            <p:cNvCxnSpPr>
              <a:cxnSpLocks noChangeShapeType="1"/>
            </p:cNvCxnSpPr>
            <p:nvPr/>
          </p:nvCxnSpPr>
          <p:spPr bwMode="auto">
            <a:xfrm rot="5400000">
              <a:off x="28963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78" name="TextBox 14"/>
            <p:cNvSpPr txBox="1">
              <a:spLocks noChangeArrowheads="1"/>
            </p:cNvSpPr>
            <p:nvPr/>
          </p:nvSpPr>
          <p:spPr bwMode="auto">
            <a:xfrm>
              <a:off x="3429000" y="3386139"/>
              <a:ext cx="494734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3</a:t>
              </a:r>
            </a:p>
          </p:txBody>
        </p:sp>
        <p:cxnSp>
          <p:nvCxnSpPr>
            <p:cNvPr id="16479" name="Straight Arrow Connector 15"/>
            <p:cNvCxnSpPr>
              <a:cxnSpLocks noChangeShapeType="1"/>
            </p:cNvCxnSpPr>
            <p:nvPr/>
          </p:nvCxnSpPr>
          <p:spPr bwMode="auto">
            <a:xfrm rot="5400000">
              <a:off x="32773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80" name="TextBox 16"/>
            <p:cNvSpPr txBox="1">
              <a:spLocks noChangeArrowheads="1"/>
            </p:cNvSpPr>
            <p:nvPr/>
          </p:nvSpPr>
          <p:spPr bwMode="auto">
            <a:xfrm>
              <a:off x="3810001" y="3386139"/>
              <a:ext cx="494734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4</a:t>
              </a:r>
            </a:p>
          </p:txBody>
        </p:sp>
        <p:cxnSp>
          <p:nvCxnSpPr>
            <p:cNvPr id="16481" name="Straight Arrow Connector 17"/>
            <p:cNvCxnSpPr>
              <a:cxnSpLocks noChangeShapeType="1"/>
            </p:cNvCxnSpPr>
            <p:nvPr/>
          </p:nvCxnSpPr>
          <p:spPr bwMode="auto">
            <a:xfrm rot="5400000">
              <a:off x="36583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82" name="TextBox 18"/>
            <p:cNvSpPr txBox="1">
              <a:spLocks noChangeArrowheads="1"/>
            </p:cNvSpPr>
            <p:nvPr/>
          </p:nvSpPr>
          <p:spPr bwMode="auto">
            <a:xfrm>
              <a:off x="4191002" y="3386139"/>
              <a:ext cx="494734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5</a:t>
              </a:r>
            </a:p>
          </p:txBody>
        </p:sp>
        <p:cxnSp>
          <p:nvCxnSpPr>
            <p:cNvPr id="16483" name="Straight Arrow Connector 43"/>
            <p:cNvCxnSpPr>
              <a:cxnSpLocks noChangeShapeType="1"/>
            </p:cNvCxnSpPr>
            <p:nvPr/>
          </p:nvCxnSpPr>
          <p:spPr bwMode="auto">
            <a:xfrm>
              <a:off x="2835275" y="19812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84" name="Straight Arrow Connector 48"/>
            <p:cNvCxnSpPr>
              <a:cxnSpLocks noChangeShapeType="1"/>
            </p:cNvCxnSpPr>
            <p:nvPr/>
          </p:nvCxnSpPr>
          <p:spPr bwMode="auto">
            <a:xfrm rot="10800000" flipV="1">
              <a:off x="3216275" y="2057400"/>
              <a:ext cx="1143000" cy="2286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85" name="Straight Arrow Connector 58"/>
            <p:cNvCxnSpPr>
              <a:cxnSpLocks noChangeShapeType="1"/>
            </p:cNvCxnSpPr>
            <p:nvPr/>
          </p:nvCxnSpPr>
          <p:spPr bwMode="auto">
            <a:xfrm>
              <a:off x="3597275" y="23622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86" name="Straight Arrow Connector 59"/>
            <p:cNvCxnSpPr>
              <a:cxnSpLocks noChangeShapeType="1"/>
            </p:cNvCxnSpPr>
            <p:nvPr/>
          </p:nvCxnSpPr>
          <p:spPr bwMode="auto">
            <a:xfrm flipH="1">
              <a:off x="3978275" y="25908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87" name="Straight Arrow Connector 60"/>
            <p:cNvCxnSpPr>
              <a:cxnSpLocks noChangeShapeType="1"/>
            </p:cNvCxnSpPr>
            <p:nvPr/>
          </p:nvCxnSpPr>
          <p:spPr bwMode="auto">
            <a:xfrm rot="10800000" flipV="1">
              <a:off x="3597275" y="2819400"/>
              <a:ext cx="762000" cy="1524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88" name="Straight Arrow Connector 62"/>
            <p:cNvCxnSpPr>
              <a:cxnSpLocks noChangeShapeType="1"/>
            </p:cNvCxnSpPr>
            <p:nvPr/>
          </p:nvCxnSpPr>
          <p:spPr bwMode="auto">
            <a:xfrm rot="10800000" flipH="1" flipV="1">
              <a:off x="2835275" y="2438400"/>
              <a:ext cx="762000" cy="1524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89" name="Straight Arrow Connector 63"/>
            <p:cNvCxnSpPr>
              <a:cxnSpLocks noChangeShapeType="1"/>
            </p:cNvCxnSpPr>
            <p:nvPr/>
          </p:nvCxnSpPr>
          <p:spPr bwMode="auto">
            <a:xfrm flipH="1">
              <a:off x="2835275" y="26670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90" name="Straight Arrow Connector 64"/>
            <p:cNvCxnSpPr>
              <a:cxnSpLocks noChangeShapeType="1"/>
            </p:cNvCxnSpPr>
            <p:nvPr/>
          </p:nvCxnSpPr>
          <p:spPr bwMode="auto">
            <a:xfrm rot="10800000" flipH="1" flipV="1">
              <a:off x="2835275" y="2971800"/>
              <a:ext cx="762000" cy="1524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</p:grpSp>
      <p:grpSp>
        <p:nvGrpSpPr>
          <p:cNvPr id="3" name="Group 42"/>
          <p:cNvGrpSpPr>
            <a:grpSpLocks/>
          </p:cNvGrpSpPr>
          <p:nvPr/>
        </p:nvGrpSpPr>
        <p:grpSpPr bwMode="auto">
          <a:xfrm>
            <a:off x="6529388" y="1709738"/>
            <a:ext cx="2005012" cy="1691907"/>
            <a:chOff x="5181600" y="1524000"/>
            <a:chExt cx="2759075" cy="2327971"/>
          </a:xfrm>
        </p:grpSpPr>
        <p:cxnSp>
          <p:nvCxnSpPr>
            <p:cNvPr id="16453" name="Straight Arrow Connector 30"/>
            <p:cNvCxnSpPr>
              <a:cxnSpLocks noChangeShapeType="1"/>
            </p:cNvCxnSpPr>
            <p:nvPr/>
          </p:nvCxnSpPr>
          <p:spPr bwMode="auto">
            <a:xfrm rot="5400000">
              <a:off x="46489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54" name="TextBox 31"/>
            <p:cNvSpPr txBox="1">
              <a:spLocks noChangeArrowheads="1"/>
            </p:cNvSpPr>
            <p:nvPr/>
          </p:nvSpPr>
          <p:spPr bwMode="auto">
            <a:xfrm>
              <a:off x="5273675" y="1524000"/>
              <a:ext cx="2100345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 dirty="0"/>
                <a:t>Shared Memory</a:t>
              </a:r>
            </a:p>
          </p:txBody>
        </p:sp>
        <p:sp>
          <p:nvSpPr>
            <p:cNvPr id="16455" name="TextBox 32"/>
            <p:cNvSpPr txBox="1">
              <a:spLocks noChangeArrowheads="1"/>
            </p:cNvSpPr>
            <p:nvPr/>
          </p:nvSpPr>
          <p:spPr bwMode="auto">
            <a:xfrm>
              <a:off x="5181600" y="3386139"/>
              <a:ext cx="494558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1</a:t>
              </a:r>
            </a:p>
          </p:txBody>
        </p:sp>
        <p:cxnSp>
          <p:nvCxnSpPr>
            <p:cNvPr id="16456" name="Straight Arrow Connector 33"/>
            <p:cNvCxnSpPr>
              <a:cxnSpLocks noChangeShapeType="1"/>
            </p:cNvCxnSpPr>
            <p:nvPr/>
          </p:nvCxnSpPr>
          <p:spPr bwMode="auto">
            <a:xfrm rot="5400000">
              <a:off x="50299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57" name="TextBox 34"/>
            <p:cNvSpPr txBox="1">
              <a:spLocks noChangeArrowheads="1"/>
            </p:cNvSpPr>
            <p:nvPr/>
          </p:nvSpPr>
          <p:spPr bwMode="auto">
            <a:xfrm>
              <a:off x="5562601" y="3386139"/>
              <a:ext cx="494558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2</a:t>
              </a:r>
            </a:p>
          </p:txBody>
        </p:sp>
        <p:cxnSp>
          <p:nvCxnSpPr>
            <p:cNvPr id="16458" name="Straight Arrow Connector 35"/>
            <p:cNvCxnSpPr>
              <a:cxnSpLocks noChangeShapeType="1"/>
            </p:cNvCxnSpPr>
            <p:nvPr/>
          </p:nvCxnSpPr>
          <p:spPr bwMode="auto">
            <a:xfrm rot="5400000">
              <a:off x="54109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59" name="TextBox 36"/>
            <p:cNvSpPr txBox="1">
              <a:spLocks noChangeArrowheads="1"/>
            </p:cNvSpPr>
            <p:nvPr/>
          </p:nvSpPr>
          <p:spPr bwMode="auto">
            <a:xfrm>
              <a:off x="5943601" y="3386139"/>
              <a:ext cx="494558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3</a:t>
              </a:r>
            </a:p>
          </p:txBody>
        </p:sp>
        <p:cxnSp>
          <p:nvCxnSpPr>
            <p:cNvPr id="16460" name="Straight Arrow Connector 37"/>
            <p:cNvCxnSpPr>
              <a:cxnSpLocks noChangeShapeType="1"/>
            </p:cNvCxnSpPr>
            <p:nvPr/>
          </p:nvCxnSpPr>
          <p:spPr bwMode="auto">
            <a:xfrm rot="5400000">
              <a:off x="57919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61" name="TextBox 38"/>
            <p:cNvSpPr txBox="1">
              <a:spLocks noChangeArrowheads="1"/>
            </p:cNvSpPr>
            <p:nvPr/>
          </p:nvSpPr>
          <p:spPr bwMode="auto">
            <a:xfrm>
              <a:off x="6324599" y="3386139"/>
              <a:ext cx="494558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4</a:t>
              </a:r>
            </a:p>
          </p:txBody>
        </p:sp>
        <p:cxnSp>
          <p:nvCxnSpPr>
            <p:cNvPr id="16462" name="Straight Arrow Connector 39"/>
            <p:cNvCxnSpPr>
              <a:cxnSpLocks noChangeShapeType="1"/>
            </p:cNvCxnSpPr>
            <p:nvPr/>
          </p:nvCxnSpPr>
          <p:spPr bwMode="auto">
            <a:xfrm rot="5400000">
              <a:off x="6172994" y="2661444"/>
              <a:ext cx="1447800" cy="1588"/>
            </a:xfrm>
            <a:prstGeom prst="straightConnector1">
              <a:avLst/>
            </a:prstGeom>
            <a:ln>
              <a:headEnd/>
              <a:tailEnd type="triangl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63" name="TextBox 40"/>
            <p:cNvSpPr txBox="1">
              <a:spLocks noChangeArrowheads="1"/>
            </p:cNvSpPr>
            <p:nvPr/>
          </p:nvSpPr>
          <p:spPr bwMode="auto">
            <a:xfrm>
              <a:off x="6705599" y="3386139"/>
              <a:ext cx="494558" cy="465832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sz="1600"/>
                <a:t>P</a:t>
              </a:r>
              <a:r>
                <a:rPr lang="en-US" sz="1600" baseline="-25000"/>
                <a:t>5</a:t>
              </a:r>
            </a:p>
          </p:txBody>
        </p:sp>
        <p:sp>
          <p:nvSpPr>
            <p:cNvPr id="16464" name="Rectangle 41"/>
            <p:cNvSpPr>
              <a:spLocks noChangeArrowheads="1"/>
            </p:cNvSpPr>
            <p:nvPr/>
          </p:nvSpPr>
          <p:spPr bwMode="auto">
            <a:xfrm>
              <a:off x="7331075" y="1905000"/>
              <a:ext cx="609600" cy="1524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 sz="2400">
                <a:solidFill>
                  <a:schemeClr val="tx1"/>
                </a:solidFill>
              </a:endParaRPr>
            </a:p>
          </p:txBody>
        </p:sp>
        <p:cxnSp>
          <p:nvCxnSpPr>
            <p:cNvPr id="16465" name="Straight Arrow Connector 65"/>
            <p:cNvCxnSpPr>
              <a:cxnSpLocks noChangeShapeType="1"/>
            </p:cNvCxnSpPr>
            <p:nvPr/>
          </p:nvCxnSpPr>
          <p:spPr bwMode="auto">
            <a:xfrm>
              <a:off x="5349875" y="2133600"/>
              <a:ext cx="1981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66" name="Straight Arrow Connector 67"/>
            <p:cNvCxnSpPr>
              <a:cxnSpLocks noChangeShapeType="1"/>
            </p:cNvCxnSpPr>
            <p:nvPr/>
          </p:nvCxnSpPr>
          <p:spPr bwMode="auto">
            <a:xfrm>
              <a:off x="6111875" y="2286000"/>
              <a:ext cx="1219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67" name="Straight Arrow Connector 69"/>
            <p:cNvCxnSpPr>
              <a:cxnSpLocks noChangeShapeType="1"/>
            </p:cNvCxnSpPr>
            <p:nvPr/>
          </p:nvCxnSpPr>
          <p:spPr bwMode="auto">
            <a:xfrm rot="10800000">
              <a:off x="5730875" y="2438400"/>
              <a:ext cx="1600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68" name="Straight Arrow Connector 71"/>
            <p:cNvCxnSpPr>
              <a:cxnSpLocks noChangeShapeType="1"/>
            </p:cNvCxnSpPr>
            <p:nvPr/>
          </p:nvCxnSpPr>
          <p:spPr bwMode="auto">
            <a:xfrm rot="10800000">
              <a:off x="6492875" y="2667000"/>
              <a:ext cx="838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69" name="Straight Arrow Connector 74"/>
            <p:cNvCxnSpPr>
              <a:cxnSpLocks noChangeShapeType="1"/>
            </p:cNvCxnSpPr>
            <p:nvPr/>
          </p:nvCxnSpPr>
          <p:spPr bwMode="auto">
            <a:xfrm rot="10800000" flipH="1">
              <a:off x="6492875" y="2817813"/>
              <a:ext cx="838200" cy="1587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6470" name="Straight Arrow Connector 76"/>
            <p:cNvCxnSpPr>
              <a:cxnSpLocks noChangeShapeType="1"/>
            </p:cNvCxnSpPr>
            <p:nvPr/>
          </p:nvCxnSpPr>
          <p:spPr bwMode="auto">
            <a:xfrm flipH="1">
              <a:off x="5349875" y="2971800"/>
              <a:ext cx="1981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6471" name="TextBox 77"/>
            <p:cNvSpPr txBox="1">
              <a:spLocks noChangeArrowheads="1"/>
            </p:cNvSpPr>
            <p:nvPr/>
          </p:nvSpPr>
          <p:spPr bwMode="auto">
            <a:xfrm rot="16200000">
              <a:off x="6856413" y="2434061"/>
              <a:ext cx="1523999" cy="46588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algn="ctr"/>
              <a:r>
                <a:rPr lang="en-US" sz="1600" dirty="0"/>
                <a:t>Memory</a:t>
              </a:r>
            </a:p>
          </p:txBody>
        </p:sp>
      </p:grpSp>
      <p:sp>
        <p:nvSpPr>
          <p:cNvPr id="44" name="TextBox 43"/>
          <p:cNvSpPr txBox="1">
            <a:spLocks noChangeArrowheads="1"/>
          </p:cNvSpPr>
          <p:nvPr/>
        </p:nvSpPr>
        <p:spPr bwMode="auto">
          <a:xfrm>
            <a:off x="4692347" y="1188122"/>
            <a:ext cx="40334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/>
              <a:t>Different programming models</a:t>
            </a: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4495800" y="3733800"/>
            <a:ext cx="441217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/>
              <a:t>Different programming constructs</a:t>
            </a:r>
          </a:p>
        </p:txBody>
      </p:sp>
      <p:sp>
        <p:nvSpPr>
          <p:cNvPr id="46" name="TextBox 45"/>
          <p:cNvSpPr txBox="1">
            <a:spLocks noChangeArrowheads="1"/>
          </p:cNvSpPr>
          <p:nvPr/>
        </p:nvSpPr>
        <p:spPr bwMode="auto">
          <a:xfrm>
            <a:off x="4161496" y="4150438"/>
            <a:ext cx="473578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 dirty="0" err="1"/>
              <a:t>mutexes</a:t>
            </a:r>
            <a:r>
              <a:rPr lang="en-US" sz="1600" b="0" dirty="0"/>
              <a:t>, conditional variables, barriers, …</a:t>
            </a:r>
          </a:p>
          <a:p>
            <a:r>
              <a:rPr lang="en-US" sz="1600" b="0" dirty="0"/>
              <a:t>masters/slaves, producers/consumers, work queues, …</a:t>
            </a: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609600" y="1225550"/>
            <a:ext cx="264982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/>
              <a:t>Fundamental issues</a:t>
            </a:r>
          </a:p>
        </p:txBody>
      </p:sp>
      <p:sp>
        <p:nvSpPr>
          <p:cNvPr id="48" name="TextBox 47"/>
          <p:cNvSpPr txBox="1">
            <a:spLocks noChangeArrowheads="1"/>
          </p:cNvSpPr>
          <p:nvPr/>
        </p:nvSpPr>
        <p:spPr bwMode="auto">
          <a:xfrm>
            <a:off x="273908" y="1686234"/>
            <a:ext cx="253507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600" b="0" dirty="0"/>
              <a:t>scheduling, data distribution, synchronization, inter-process communication, robustness, fault tolerance, …</a:t>
            </a: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2936186" y="4740344"/>
            <a:ext cx="14157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dirty="0"/>
              <a:t>并行程序</a:t>
            </a:r>
            <a:endParaRPr lang="en-US" sz="2400" dirty="0"/>
          </a:p>
        </p:txBody>
      </p:sp>
      <p:sp>
        <p:nvSpPr>
          <p:cNvPr id="50" name="TextBox 49"/>
          <p:cNvSpPr txBox="1">
            <a:spLocks noChangeArrowheads="1"/>
          </p:cNvSpPr>
          <p:nvPr/>
        </p:nvSpPr>
        <p:spPr bwMode="auto">
          <a:xfrm>
            <a:off x="2860757" y="5216956"/>
            <a:ext cx="508729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 dirty="0" err="1"/>
              <a:t>livelock</a:t>
            </a:r>
            <a:r>
              <a:rPr lang="en-US" sz="1600" b="0" dirty="0"/>
              <a:t>, deadlock, data starvation, priority inversion…</a:t>
            </a:r>
          </a:p>
          <a:p>
            <a:r>
              <a:rPr lang="en-US" sz="1600" b="0" dirty="0"/>
              <a:t>dining philosophers, sleeping barbers, cigarette smokers, …</a:t>
            </a:r>
          </a:p>
        </p:txBody>
      </p:sp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609600" y="3206750"/>
            <a:ext cx="261033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/>
              <a:t>Architectural issues</a:t>
            </a:r>
          </a:p>
        </p:txBody>
      </p:sp>
      <p:sp>
        <p:nvSpPr>
          <p:cNvPr id="52" name="TextBox 51"/>
          <p:cNvSpPr txBox="1">
            <a:spLocks noChangeArrowheads="1"/>
          </p:cNvSpPr>
          <p:nvPr/>
        </p:nvSpPr>
        <p:spPr bwMode="auto">
          <a:xfrm>
            <a:off x="676637" y="3604974"/>
            <a:ext cx="2819400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 b="0" dirty="0"/>
              <a:t>Flynn’s taxonomy (SIMD, MIMD, etc.),</a:t>
            </a:r>
            <a:br>
              <a:rPr lang="en-US" sz="1600" b="0" dirty="0"/>
            </a:br>
            <a:r>
              <a:rPr lang="en-US" sz="1600" b="0" dirty="0"/>
              <a:t>network typology, bisection bandwidth</a:t>
            </a:r>
            <a:br>
              <a:rPr lang="en-US" sz="1600" b="0" dirty="0"/>
            </a:br>
            <a:r>
              <a:rPr lang="en-US" sz="1600" b="0" dirty="0"/>
              <a:t>UMA vs. NUMA, cache coherence </a:t>
            </a:r>
          </a:p>
        </p:txBody>
      </p:sp>
      <p:sp>
        <p:nvSpPr>
          <p:cNvPr id="236" name="TextBox 235"/>
          <p:cNvSpPr txBox="1">
            <a:spLocks noChangeArrowheads="1"/>
          </p:cNvSpPr>
          <p:nvPr/>
        </p:nvSpPr>
        <p:spPr bwMode="auto">
          <a:xfrm>
            <a:off x="273908" y="6079081"/>
            <a:ext cx="870369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/>
              <a:t>The reality: programmer shoulders the burden of managing concurrency…</a:t>
            </a:r>
          </a:p>
        </p:txBody>
      </p:sp>
      <p:grpSp>
        <p:nvGrpSpPr>
          <p:cNvPr id="4" name="Group 162"/>
          <p:cNvGrpSpPr/>
          <p:nvPr/>
        </p:nvGrpSpPr>
        <p:grpSpPr>
          <a:xfrm>
            <a:off x="2590800" y="2133600"/>
            <a:ext cx="1828800" cy="1295400"/>
            <a:chOff x="1524000" y="1752600"/>
            <a:chExt cx="5638800" cy="3848101"/>
          </a:xfrm>
        </p:grpSpPr>
        <p:cxnSp>
          <p:nvCxnSpPr>
            <p:cNvPr id="164" name="Straight Arrow Connector 163"/>
            <p:cNvCxnSpPr>
              <a:cxnSpLocks noChangeShapeType="1"/>
              <a:stCxn id="166" idx="3"/>
            </p:cNvCxnSpPr>
            <p:nvPr/>
          </p:nvCxnSpPr>
          <p:spPr bwMode="auto">
            <a:xfrm>
              <a:off x="5029200" y="3429000"/>
              <a:ext cx="2133600" cy="1588"/>
            </a:xfrm>
            <a:prstGeom prst="straightConnector1">
              <a:avLst/>
            </a:prstGeom>
            <a:noFill/>
            <a:ln w="15875" algn="ctr">
              <a:solidFill>
                <a:schemeClr val="bg1"/>
              </a:solidFill>
              <a:round/>
              <a:headEnd/>
              <a:tailEnd type="triangle" w="med" len="med"/>
            </a:ln>
          </p:spPr>
        </p:cxnSp>
        <p:cxnSp>
          <p:nvCxnSpPr>
            <p:cNvPr id="165" name="Straight Arrow Connector 164"/>
            <p:cNvCxnSpPr>
              <a:cxnSpLocks noChangeShapeType="1"/>
              <a:endCxn id="166" idx="1"/>
            </p:cNvCxnSpPr>
            <p:nvPr/>
          </p:nvCxnSpPr>
          <p:spPr bwMode="auto">
            <a:xfrm>
              <a:off x="1524000" y="3429000"/>
              <a:ext cx="2590800" cy="1588"/>
            </a:xfrm>
            <a:prstGeom prst="straightConnector1">
              <a:avLst/>
            </a:prstGeom>
            <a:noFill/>
            <a:ln w="15875" algn="ctr">
              <a:solidFill>
                <a:schemeClr val="bg1"/>
              </a:solidFill>
              <a:round/>
              <a:headEnd/>
              <a:tailEnd type="triangle" w="med" len="med"/>
            </a:ln>
          </p:spPr>
        </p:cxnSp>
        <p:sp>
          <p:nvSpPr>
            <p:cNvPr id="166" name="Rounded Rectangle 165"/>
            <p:cNvSpPr>
              <a:spLocks noChangeArrowheads="1"/>
            </p:cNvSpPr>
            <p:nvPr/>
          </p:nvSpPr>
          <p:spPr bwMode="auto">
            <a:xfrm>
              <a:off x="4114800" y="1752600"/>
              <a:ext cx="914400" cy="33528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b="0">
                <a:solidFill>
                  <a:schemeClr val="tx1"/>
                </a:solidFill>
              </a:endParaRPr>
            </a:p>
          </p:txBody>
        </p:sp>
        <p:sp>
          <p:nvSpPr>
            <p:cNvPr id="167" name="Rectangle 166"/>
            <p:cNvSpPr>
              <a:spLocks noChangeArrowheads="1"/>
            </p:cNvSpPr>
            <p:nvPr/>
          </p:nvSpPr>
          <p:spPr bwMode="auto">
            <a:xfrm>
              <a:off x="2362200" y="2057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Straight Arrow Connector 14"/>
            <p:cNvCxnSpPr>
              <a:cxnSpLocks noChangeShapeType="1"/>
            </p:cNvCxnSpPr>
            <p:nvPr/>
          </p:nvCxnSpPr>
          <p:spPr bwMode="auto">
            <a:xfrm rot="5400000" flipH="1" flipV="1">
              <a:off x="4324351" y="5351463"/>
              <a:ext cx="495300" cy="3175"/>
            </a:xfrm>
            <a:prstGeom prst="straightConnector1">
              <a:avLst/>
            </a:prstGeom>
            <a:noFill/>
            <a:ln w="15875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9" name="Rectangle 16"/>
            <p:cNvSpPr>
              <a:spLocks noChangeArrowheads="1"/>
            </p:cNvSpPr>
            <p:nvPr/>
          </p:nvSpPr>
          <p:spPr bwMode="auto">
            <a:xfrm>
              <a:off x="3429000" y="2057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0" name="Rectangle 17"/>
            <p:cNvSpPr>
              <a:spLocks noChangeArrowheads="1"/>
            </p:cNvSpPr>
            <p:nvPr/>
          </p:nvSpPr>
          <p:spPr bwMode="auto">
            <a:xfrm>
              <a:off x="2895600" y="2057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1" name="Rectangle 19"/>
            <p:cNvSpPr>
              <a:spLocks noChangeArrowheads="1"/>
            </p:cNvSpPr>
            <p:nvPr/>
          </p:nvSpPr>
          <p:spPr bwMode="auto">
            <a:xfrm>
              <a:off x="5257800" y="2057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2" name="Rectangle 20"/>
            <p:cNvSpPr>
              <a:spLocks noChangeArrowheads="1"/>
            </p:cNvSpPr>
            <p:nvPr/>
          </p:nvSpPr>
          <p:spPr bwMode="auto">
            <a:xfrm>
              <a:off x="5791200" y="2057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3" name="Rectangle 21"/>
            <p:cNvSpPr>
              <a:spLocks noChangeArrowheads="1"/>
            </p:cNvSpPr>
            <p:nvPr/>
          </p:nvSpPr>
          <p:spPr bwMode="auto">
            <a:xfrm>
              <a:off x="6324600" y="2057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4" name="Rectangle 23"/>
            <p:cNvSpPr>
              <a:spLocks noChangeArrowheads="1"/>
            </p:cNvSpPr>
            <p:nvPr/>
          </p:nvSpPr>
          <p:spPr bwMode="auto">
            <a:xfrm>
              <a:off x="2362200" y="2438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5" name="Rectangle 24"/>
            <p:cNvSpPr>
              <a:spLocks noChangeArrowheads="1"/>
            </p:cNvSpPr>
            <p:nvPr/>
          </p:nvSpPr>
          <p:spPr bwMode="auto">
            <a:xfrm>
              <a:off x="2362200" y="2819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6" name="Rectangle 25"/>
            <p:cNvSpPr>
              <a:spLocks noChangeArrowheads="1"/>
            </p:cNvSpPr>
            <p:nvPr/>
          </p:nvSpPr>
          <p:spPr bwMode="auto">
            <a:xfrm>
              <a:off x="2362200" y="3200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7" name="Rectangle 26"/>
            <p:cNvSpPr>
              <a:spLocks noChangeArrowheads="1"/>
            </p:cNvSpPr>
            <p:nvPr/>
          </p:nvSpPr>
          <p:spPr bwMode="auto">
            <a:xfrm>
              <a:off x="2362200" y="3581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8" name="Rectangle 27"/>
            <p:cNvSpPr>
              <a:spLocks noChangeArrowheads="1"/>
            </p:cNvSpPr>
            <p:nvPr/>
          </p:nvSpPr>
          <p:spPr bwMode="auto">
            <a:xfrm>
              <a:off x="2362200" y="3962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79" name="Rectangle 28"/>
            <p:cNvSpPr>
              <a:spLocks noChangeArrowheads="1"/>
            </p:cNvSpPr>
            <p:nvPr/>
          </p:nvSpPr>
          <p:spPr bwMode="auto">
            <a:xfrm>
              <a:off x="2362200" y="4343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0" name="Rectangle 29"/>
            <p:cNvSpPr>
              <a:spLocks noChangeArrowheads="1"/>
            </p:cNvSpPr>
            <p:nvPr/>
          </p:nvSpPr>
          <p:spPr bwMode="auto">
            <a:xfrm>
              <a:off x="2895600" y="2438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1" name="Rectangle 30"/>
            <p:cNvSpPr>
              <a:spLocks noChangeArrowheads="1"/>
            </p:cNvSpPr>
            <p:nvPr/>
          </p:nvSpPr>
          <p:spPr bwMode="auto">
            <a:xfrm>
              <a:off x="2895600" y="2819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2" name="Rectangle 31"/>
            <p:cNvSpPr>
              <a:spLocks noChangeArrowheads="1"/>
            </p:cNvSpPr>
            <p:nvPr/>
          </p:nvSpPr>
          <p:spPr bwMode="auto">
            <a:xfrm>
              <a:off x="2895600" y="3200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3" name="Rectangle 32"/>
            <p:cNvSpPr>
              <a:spLocks noChangeArrowheads="1"/>
            </p:cNvSpPr>
            <p:nvPr/>
          </p:nvSpPr>
          <p:spPr bwMode="auto">
            <a:xfrm>
              <a:off x="2895600" y="3581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4" name="Rectangle 33"/>
            <p:cNvSpPr>
              <a:spLocks noChangeArrowheads="1"/>
            </p:cNvSpPr>
            <p:nvPr/>
          </p:nvSpPr>
          <p:spPr bwMode="auto">
            <a:xfrm>
              <a:off x="2895600" y="3962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5" name="Rectangle 34"/>
            <p:cNvSpPr>
              <a:spLocks noChangeArrowheads="1"/>
            </p:cNvSpPr>
            <p:nvPr/>
          </p:nvSpPr>
          <p:spPr bwMode="auto">
            <a:xfrm>
              <a:off x="2895600" y="4343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6" name="Rectangle 35"/>
            <p:cNvSpPr>
              <a:spLocks noChangeArrowheads="1"/>
            </p:cNvSpPr>
            <p:nvPr/>
          </p:nvSpPr>
          <p:spPr bwMode="auto">
            <a:xfrm>
              <a:off x="3429000" y="2438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7" name="Rectangle 36"/>
            <p:cNvSpPr>
              <a:spLocks noChangeArrowheads="1"/>
            </p:cNvSpPr>
            <p:nvPr/>
          </p:nvSpPr>
          <p:spPr bwMode="auto">
            <a:xfrm>
              <a:off x="3429000" y="2819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8" name="Rectangle 37"/>
            <p:cNvSpPr>
              <a:spLocks noChangeArrowheads="1"/>
            </p:cNvSpPr>
            <p:nvPr/>
          </p:nvSpPr>
          <p:spPr bwMode="auto">
            <a:xfrm>
              <a:off x="3429000" y="3200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89" name="Rectangle 38"/>
            <p:cNvSpPr>
              <a:spLocks noChangeArrowheads="1"/>
            </p:cNvSpPr>
            <p:nvPr/>
          </p:nvSpPr>
          <p:spPr bwMode="auto">
            <a:xfrm>
              <a:off x="3429000" y="3581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0" name="Rectangle 39"/>
            <p:cNvSpPr>
              <a:spLocks noChangeArrowheads="1"/>
            </p:cNvSpPr>
            <p:nvPr/>
          </p:nvSpPr>
          <p:spPr bwMode="auto">
            <a:xfrm>
              <a:off x="3429000" y="3962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1" name="Rectangle 40"/>
            <p:cNvSpPr>
              <a:spLocks noChangeArrowheads="1"/>
            </p:cNvSpPr>
            <p:nvPr/>
          </p:nvSpPr>
          <p:spPr bwMode="auto">
            <a:xfrm>
              <a:off x="3429000" y="4343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2" name="Rectangle 41"/>
            <p:cNvSpPr>
              <a:spLocks noChangeArrowheads="1"/>
            </p:cNvSpPr>
            <p:nvPr/>
          </p:nvSpPr>
          <p:spPr bwMode="auto">
            <a:xfrm>
              <a:off x="5257800" y="2438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3" name="Rectangle 42"/>
            <p:cNvSpPr>
              <a:spLocks noChangeArrowheads="1"/>
            </p:cNvSpPr>
            <p:nvPr/>
          </p:nvSpPr>
          <p:spPr bwMode="auto">
            <a:xfrm>
              <a:off x="5257800" y="2819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4" name="Rectangle 43"/>
            <p:cNvSpPr>
              <a:spLocks noChangeArrowheads="1"/>
            </p:cNvSpPr>
            <p:nvPr/>
          </p:nvSpPr>
          <p:spPr bwMode="auto">
            <a:xfrm>
              <a:off x="5257800" y="3200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5" name="Rectangle 44"/>
            <p:cNvSpPr>
              <a:spLocks noChangeArrowheads="1"/>
            </p:cNvSpPr>
            <p:nvPr/>
          </p:nvSpPr>
          <p:spPr bwMode="auto">
            <a:xfrm>
              <a:off x="5257800" y="3581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6" name="Rectangle 45"/>
            <p:cNvSpPr>
              <a:spLocks noChangeArrowheads="1"/>
            </p:cNvSpPr>
            <p:nvPr/>
          </p:nvSpPr>
          <p:spPr bwMode="auto">
            <a:xfrm>
              <a:off x="5257800" y="3962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7" name="Rectangle 46"/>
            <p:cNvSpPr>
              <a:spLocks noChangeArrowheads="1"/>
            </p:cNvSpPr>
            <p:nvPr/>
          </p:nvSpPr>
          <p:spPr bwMode="auto">
            <a:xfrm>
              <a:off x="5257800" y="4343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8" name="Rectangle 47"/>
            <p:cNvSpPr>
              <a:spLocks noChangeArrowheads="1"/>
            </p:cNvSpPr>
            <p:nvPr/>
          </p:nvSpPr>
          <p:spPr bwMode="auto">
            <a:xfrm>
              <a:off x="5791200" y="2438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99" name="Rectangle 48"/>
            <p:cNvSpPr>
              <a:spLocks noChangeArrowheads="1"/>
            </p:cNvSpPr>
            <p:nvPr/>
          </p:nvSpPr>
          <p:spPr bwMode="auto">
            <a:xfrm>
              <a:off x="5791200" y="2819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0" name="Rectangle 49"/>
            <p:cNvSpPr>
              <a:spLocks noChangeArrowheads="1"/>
            </p:cNvSpPr>
            <p:nvPr/>
          </p:nvSpPr>
          <p:spPr bwMode="auto">
            <a:xfrm>
              <a:off x="5791200" y="3200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1" name="Rectangle 50"/>
            <p:cNvSpPr>
              <a:spLocks noChangeArrowheads="1"/>
            </p:cNvSpPr>
            <p:nvPr/>
          </p:nvSpPr>
          <p:spPr bwMode="auto">
            <a:xfrm>
              <a:off x="5791200" y="3581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2" name="Rectangle 51"/>
            <p:cNvSpPr>
              <a:spLocks noChangeArrowheads="1"/>
            </p:cNvSpPr>
            <p:nvPr/>
          </p:nvSpPr>
          <p:spPr bwMode="auto">
            <a:xfrm>
              <a:off x="5791200" y="3962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3" name="Rectangle 52"/>
            <p:cNvSpPr>
              <a:spLocks noChangeArrowheads="1"/>
            </p:cNvSpPr>
            <p:nvPr/>
          </p:nvSpPr>
          <p:spPr bwMode="auto">
            <a:xfrm>
              <a:off x="5791200" y="4343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4" name="Rectangle 53"/>
            <p:cNvSpPr>
              <a:spLocks noChangeArrowheads="1"/>
            </p:cNvSpPr>
            <p:nvPr/>
          </p:nvSpPr>
          <p:spPr bwMode="auto">
            <a:xfrm>
              <a:off x="6324600" y="2438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5" name="Rectangle 54"/>
            <p:cNvSpPr>
              <a:spLocks noChangeArrowheads="1"/>
            </p:cNvSpPr>
            <p:nvPr/>
          </p:nvSpPr>
          <p:spPr bwMode="auto">
            <a:xfrm>
              <a:off x="6324600" y="2819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6" name="Rectangle 55"/>
            <p:cNvSpPr>
              <a:spLocks noChangeArrowheads="1"/>
            </p:cNvSpPr>
            <p:nvPr/>
          </p:nvSpPr>
          <p:spPr bwMode="auto">
            <a:xfrm>
              <a:off x="6324600" y="3200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7" name="Rectangle 56"/>
            <p:cNvSpPr>
              <a:spLocks noChangeArrowheads="1"/>
            </p:cNvSpPr>
            <p:nvPr/>
          </p:nvSpPr>
          <p:spPr bwMode="auto">
            <a:xfrm>
              <a:off x="6324600" y="3581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8" name="Rectangle 57"/>
            <p:cNvSpPr>
              <a:spLocks noChangeArrowheads="1"/>
            </p:cNvSpPr>
            <p:nvPr/>
          </p:nvSpPr>
          <p:spPr bwMode="auto">
            <a:xfrm>
              <a:off x="6324600" y="3962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09" name="Rectangle 58"/>
            <p:cNvSpPr>
              <a:spLocks noChangeArrowheads="1"/>
            </p:cNvSpPr>
            <p:nvPr/>
          </p:nvSpPr>
          <p:spPr bwMode="auto">
            <a:xfrm>
              <a:off x="6324600" y="4343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10" name="Rectangle 65"/>
            <p:cNvSpPr>
              <a:spLocks noChangeArrowheads="1"/>
            </p:cNvSpPr>
            <p:nvPr/>
          </p:nvSpPr>
          <p:spPr bwMode="auto">
            <a:xfrm>
              <a:off x="4343400" y="2438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11" name="Rectangle 66"/>
            <p:cNvSpPr>
              <a:spLocks noChangeArrowheads="1"/>
            </p:cNvSpPr>
            <p:nvPr/>
          </p:nvSpPr>
          <p:spPr bwMode="auto">
            <a:xfrm>
              <a:off x="4343400" y="2819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12" name="Rectangle 67"/>
            <p:cNvSpPr>
              <a:spLocks noChangeArrowheads="1"/>
            </p:cNvSpPr>
            <p:nvPr/>
          </p:nvSpPr>
          <p:spPr bwMode="auto">
            <a:xfrm>
              <a:off x="4343400" y="3200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13" name="Rectangle 68"/>
            <p:cNvSpPr>
              <a:spLocks noChangeArrowheads="1"/>
            </p:cNvSpPr>
            <p:nvPr/>
          </p:nvSpPr>
          <p:spPr bwMode="auto">
            <a:xfrm>
              <a:off x="4343400" y="3581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14" name="Rectangle 69"/>
            <p:cNvSpPr>
              <a:spLocks noChangeArrowheads="1"/>
            </p:cNvSpPr>
            <p:nvPr/>
          </p:nvSpPr>
          <p:spPr bwMode="auto">
            <a:xfrm>
              <a:off x="4343400" y="3962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15" name="Rectangle 70"/>
            <p:cNvSpPr>
              <a:spLocks noChangeArrowheads="1"/>
            </p:cNvSpPr>
            <p:nvPr/>
          </p:nvSpPr>
          <p:spPr bwMode="auto">
            <a:xfrm>
              <a:off x="4343400" y="4343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i="1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16" name="Rectangle 77"/>
            <p:cNvSpPr>
              <a:spLocks noChangeArrowheads="1"/>
            </p:cNvSpPr>
            <p:nvPr/>
          </p:nvSpPr>
          <p:spPr bwMode="auto">
            <a:xfrm>
              <a:off x="4343400" y="2057400"/>
              <a:ext cx="4572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 baseline="-25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7" name="TextBox 106"/>
          <p:cNvSpPr txBox="1">
            <a:spLocks noChangeArrowheads="1"/>
          </p:cNvSpPr>
          <p:nvPr/>
        </p:nvSpPr>
        <p:spPr bwMode="auto">
          <a:xfrm>
            <a:off x="692287" y="5844053"/>
            <a:ext cx="7848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b="0" dirty="0"/>
              <a:t>(I want my students developing new algorithms, not debugging race conditions)</a:t>
            </a:r>
          </a:p>
        </p:txBody>
      </p:sp>
    </p:spTree>
    <p:extLst>
      <p:ext uri="{BB962C8B-B14F-4D97-AF65-F5344CB8AC3E}">
        <p14:creationId xmlns:p14="http://schemas.microsoft.com/office/powerpoint/2010/main" val="2418090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236" grpId="0"/>
      <p:bldP spid="107" grpId="0"/>
      <p:bldP spid="10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传统存储模型</a:t>
            </a:r>
            <a:endParaRPr lang="en-US" dirty="0"/>
          </a:p>
        </p:txBody>
      </p:sp>
      <p:pic>
        <p:nvPicPr>
          <p:cNvPr id="31747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956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8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273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9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590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0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07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51" name="TextBox 7"/>
          <p:cNvSpPr txBox="1">
            <a:spLocks noChangeArrowheads="1"/>
          </p:cNvSpPr>
          <p:nvPr/>
        </p:nvSpPr>
        <p:spPr bwMode="auto">
          <a:xfrm>
            <a:off x="1404938" y="3929063"/>
            <a:ext cx="16986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/>
              <a:t>Compute Nodes</a:t>
            </a:r>
          </a:p>
        </p:txBody>
      </p:sp>
      <p:pic>
        <p:nvPicPr>
          <p:cNvPr id="31752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24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3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541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4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9" name="Straight Arrow Connector 18"/>
          <p:cNvCxnSpPr>
            <a:cxnSpLocks noChangeShapeType="1"/>
          </p:cNvCxnSpPr>
          <p:nvPr/>
        </p:nvCxnSpPr>
        <p:spPr bwMode="auto">
          <a:xfrm flipV="1">
            <a:off x="3733800" y="2362200"/>
            <a:ext cx="1371600" cy="723900"/>
          </a:xfrm>
          <a:prstGeom prst="straightConnector1">
            <a:avLst/>
          </a:prstGeom>
          <a:ln>
            <a:headEnd type="triangle" w="lg" len="lg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 noChangeShapeType="1"/>
          </p:cNvCxnSpPr>
          <p:nvPr/>
        </p:nvCxnSpPr>
        <p:spPr bwMode="auto">
          <a:xfrm>
            <a:off x="3733800" y="3352800"/>
            <a:ext cx="1219200" cy="609600"/>
          </a:xfrm>
          <a:prstGeom prst="straightConnector1">
            <a:avLst/>
          </a:prstGeom>
          <a:ln>
            <a:headEnd type="triangle" w="lg" len="lg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45"/>
          <p:cNvGrpSpPr>
            <a:grpSpLocks/>
          </p:cNvGrpSpPr>
          <p:nvPr/>
        </p:nvGrpSpPr>
        <p:grpSpPr bwMode="auto">
          <a:xfrm>
            <a:off x="5148263" y="1295400"/>
            <a:ext cx="719137" cy="1828800"/>
            <a:chOff x="5105400" y="4114800"/>
            <a:chExt cx="719138" cy="1828800"/>
          </a:xfrm>
        </p:grpSpPr>
        <p:pic>
          <p:nvPicPr>
            <p:cNvPr id="3177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105400" y="44958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772" name="TextBox 7"/>
            <p:cNvSpPr txBox="1">
              <a:spLocks noChangeArrowheads="1"/>
            </p:cNvSpPr>
            <p:nvPr/>
          </p:nvSpPr>
          <p:spPr bwMode="auto">
            <a:xfrm>
              <a:off x="5175326" y="4114800"/>
              <a:ext cx="57259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/>
                <a:t>NAS</a:t>
              </a:r>
            </a:p>
          </p:txBody>
        </p:sp>
      </p:grpSp>
      <p:grpSp>
        <p:nvGrpSpPr>
          <p:cNvPr id="3" name="Group 28"/>
          <p:cNvGrpSpPr/>
          <p:nvPr/>
        </p:nvGrpSpPr>
        <p:grpSpPr>
          <a:xfrm>
            <a:off x="5105400" y="3200400"/>
            <a:ext cx="3657600" cy="3124200"/>
            <a:chOff x="5105400" y="3200400"/>
            <a:chExt cx="3657600" cy="3124200"/>
          </a:xfrm>
        </p:grpSpPr>
        <p:pic>
          <p:nvPicPr>
            <p:cNvPr id="31760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105400" y="3810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977062" y="48768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2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043862" y="38862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3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129462" y="32004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4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138862" y="3429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31765" name="Straight Arrow Connector 25"/>
            <p:cNvCxnSpPr>
              <a:cxnSpLocks noChangeShapeType="1"/>
            </p:cNvCxnSpPr>
            <p:nvPr/>
          </p:nvCxnSpPr>
          <p:spPr bwMode="auto">
            <a:xfrm>
              <a:off x="5791200" y="4686300"/>
              <a:ext cx="1143000" cy="6477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6" name="Straight Arrow Connector 28"/>
            <p:cNvCxnSpPr>
              <a:cxnSpLocks noChangeShapeType="1"/>
            </p:cNvCxnSpPr>
            <p:nvPr/>
          </p:nvCxnSpPr>
          <p:spPr bwMode="auto">
            <a:xfrm flipV="1">
              <a:off x="5867400" y="4267200"/>
              <a:ext cx="3048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7" name="Straight Arrow Connector 31"/>
            <p:cNvCxnSpPr>
              <a:cxnSpLocks noChangeShapeType="1"/>
            </p:cNvCxnSpPr>
            <p:nvPr/>
          </p:nvCxnSpPr>
          <p:spPr bwMode="auto">
            <a:xfrm rot="5400000" flipH="1" flipV="1">
              <a:off x="6896100" y="4457700"/>
              <a:ext cx="6096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8" name="Straight Arrow Connector 34"/>
            <p:cNvCxnSpPr>
              <a:cxnSpLocks noChangeShapeType="1"/>
            </p:cNvCxnSpPr>
            <p:nvPr/>
          </p:nvCxnSpPr>
          <p:spPr bwMode="auto">
            <a:xfrm>
              <a:off x="5824538" y="4533900"/>
              <a:ext cx="2219324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9" name="Straight Arrow Connector 36"/>
            <p:cNvCxnSpPr>
              <a:cxnSpLocks noChangeShapeType="1"/>
            </p:cNvCxnSpPr>
            <p:nvPr/>
          </p:nvCxnSpPr>
          <p:spPr bwMode="auto">
            <a:xfrm flipV="1">
              <a:off x="7772400" y="4953000"/>
              <a:ext cx="457200" cy="3810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770" name="TextBox 7"/>
            <p:cNvSpPr txBox="1">
              <a:spLocks noChangeArrowheads="1"/>
            </p:cNvSpPr>
            <p:nvPr/>
          </p:nvSpPr>
          <p:spPr bwMode="auto">
            <a:xfrm>
              <a:off x="5181600" y="3395246"/>
              <a:ext cx="57092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/>
                <a:t>SAN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69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示例：全球网页字数统计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数据量：</a:t>
            </a:r>
            <a:endParaRPr lang="en-US" altLang="zh-CN" dirty="0"/>
          </a:p>
          <a:p>
            <a:pPr lvl="1"/>
            <a:r>
              <a:rPr lang="en-US" altLang="zh-CN" dirty="0"/>
              <a:t>20+ billion </a:t>
            </a:r>
            <a:r>
              <a:rPr lang="zh-CN" altLang="en-US" dirty="0"/>
              <a:t>网页</a:t>
            </a:r>
            <a:endParaRPr lang="en-US" altLang="zh-CN" dirty="0"/>
          </a:p>
          <a:p>
            <a:pPr lvl="1"/>
            <a:r>
              <a:rPr lang="en-US" altLang="zh-CN" dirty="0"/>
              <a:t>20KB/page</a:t>
            </a:r>
            <a:r>
              <a:rPr lang="zh-CN" altLang="en-US" dirty="0"/>
              <a:t>，</a:t>
            </a:r>
            <a:r>
              <a:rPr lang="en-US" altLang="zh-CN" dirty="0"/>
              <a:t>400+ TB</a:t>
            </a:r>
          </a:p>
          <a:p>
            <a:r>
              <a:rPr lang="zh-CN" altLang="en-US" dirty="0"/>
              <a:t>磁盘读写速度： </a:t>
            </a:r>
            <a:r>
              <a:rPr lang="en-US" altLang="zh-CN" dirty="0"/>
              <a:t>30</a:t>
            </a:r>
            <a:r>
              <a:rPr lang="zh-CN" altLang="en-US" dirty="0"/>
              <a:t>～</a:t>
            </a:r>
            <a:r>
              <a:rPr lang="en-US" altLang="zh-CN" dirty="0"/>
              <a:t>35MB/sec</a:t>
            </a:r>
          </a:p>
          <a:p>
            <a:pPr lvl="1"/>
            <a:r>
              <a:rPr lang="zh-CN" altLang="en-US" dirty="0"/>
              <a:t>～</a:t>
            </a:r>
            <a:r>
              <a:rPr lang="en-US" altLang="zh-CN" dirty="0"/>
              <a:t>4</a:t>
            </a:r>
            <a:r>
              <a:rPr lang="zh-CN" altLang="en-US" dirty="0"/>
              <a:t>个月</a:t>
            </a:r>
            <a:endParaRPr lang="en-US" altLang="zh-CN" dirty="0"/>
          </a:p>
          <a:p>
            <a:r>
              <a:rPr lang="zh-CN" altLang="en-US" dirty="0"/>
              <a:t>特点：</a:t>
            </a:r>
            <a:endParaRPr lang="en-US" altLang="zh-CN" dirty="0"/>
          </a:p>
          <a:p>
            <a:pPr lvl="1"/>
            <a:r>
              <a:rPr lang="zh-CN" altLang="en-US" dirty="0"/>
              <a:t>计算简单：</a:t>
            </a:r>
            <a:r>
              <a:rPr lang="en-US" altLang="zh-CN" dirty="0"/>
              <a:t>+1</a:t>
            </a:r>
          </a:p>
          <a:p>
            <a:pPr lvl="1"/>
            <a:r>
              <a:rPr lang="zh-CN" altLang="en-US" dirty="0"/>
              <a:t>问题是数据量大</a:t>
            </a:r>
            <a:endParaRPr lang="en-US" altLang="zh-CN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079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Google</a:t>
            </a:r>
            <a:r>
              <a:rPr lang="zh-CN" altLang="en-US" dirty="0"/>
              <a:t>计算模型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Cluster computing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9994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686"/>
            <a:ext cx="7886700" cy="1325563"/>
          </a:xfrm>
        </p:spPr>
        <p:txBody>
          <a:bodyPr/>
          <a:lstStyle/>
          <a:p>
            <a:r>
              <a:rPr lang="en-US" altLang="zh-CN" dirty="0"/>
              <a:t>Cluster </a:t>
            </a:r>
            <a:r>
              <a:rPr lang="zh-CN" altLang="en-US" dirty="0"/>
              <a:t>（集群）计算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6228528"/>
            <a:ext cx="7886700" cy="526790"/>
          </a:xfrm>
        </p:spPr>
        <p:txBody>
          <a:bodyPr/>
          <a:lstStyle/>
          <a:p>
            <a:r>
              <a:rPr lang="en-US" altLang="zh-CN" dirty="0"/>
              <a:t>2011</a:t>
            </a:r>
            <a:r>
              <a:rPr lang="zh-CN" altLang="en-US" dirty="0"/>
              <a:t>年，</a:t>
            </a:r>
            <a:r>
              <a:rPr lang="en-US" altLang="zh-CN" dirty="0"/>
              <a:t>Google 1M node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11" y="1461088"/>
            <a:ext cx="6991349" cy="356711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00965" y="5291594"/>
            <a:ext cx="89420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dirty="0"/>
              <a:t>Commodity</a:t>
            </a:r>
            <a:r>
              <a:rPr lang="zh-CN" altLang="en-US" sz="2400" dirty="0"/>
              <a:t>硬件，有限寿命 </a:t>
            </a:r>
            <a:r>
              <a:rPr lang="en-US" altLang="zh-CN" sz="2400" dirty="0"/>
              <a:t>(1000</a:t>
            </a:r>
            <a:r>
              <a:rPr lang="zh-CN" altLang="en-US" sz="2400" dirty="0"/>
              <a:t>天</a:t>
            </a:r>
            <a:r>
              <a:rPr lang="en-US" altLang="zh-CN" sz="2400" dirty="0"/>
              <a:t>)</a:t>
            </a:r>
            <a:r>
              <a:rPr lang="zh-CN" altLang="en-US" sz="2400" dirty="0"/>
              <a:t>，数量多 </a:t>
            </a:r>
            <a:r>
              <a:rPr lang="en-US" altLang="zh-CN" sz="2400" dirty="0"/>
              <a:t>(Millions)</a:t>
            </a:r>
          </a:p>
          <a:p>
            <a:pPr lvl="1"/>
            <a:r>
              <a:rPr lang="zh-CN" altLang="en-US" sz="2400" dirty="0"/>
              <a:t>一个节点，既有计算，又有存储</a:t>
            </a:r>
            <a:endParaRPr lang="en-US" altLang="zh-CN" sz="2400" dirty="0"/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213658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Clustering</a:t>
            </a:r>
            <a:r>
              <a:rPr lang="zh-CN" altLang="en-US" dirty="0"/>
              <a:t>计算：工作原理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多节点合作</a:t>
            </a:r>
            <a:endParaRPr lang="en-US" altLang="zh-CN" dirty="0"/>
          </a:p>
          <a:p>
            <a:pPr lvl="1"/>
            <a:r>
              <a:rPr lang="zh-CN" altLang="en-US" dirty="0"/>
              <a:t>存一个大文件</a:t>
            </a:r>
            <a:endParaRPr lang="en-US" altLang="zh-CN" dirty="0"/>
          </a:p>
          <a:p>
            <a:pPr lvl="2"/>
            <a:r>
              <a:rPr lang="zh-CN" altLang="en-US" dirty="0"/>
              <a:t>整个互联网的网页</a:t>
            </a:r>
            <a:endParaRPr lang="en-US" altLang="zh-CN" dirty="0"/>
          </a:p>
          <a:p>
            <a:pPr lvl="2"/>
            <a:r>
              <a:rPr lang="zh-CN" altLang="en-US" dirty="0"/>
              <a:t>分布式存储</a:t>
            </a:r>
            <a:endParaRPr lang="en-US" altLang="zh-CN" dirty="0"/>
          </a:p>
          <a:p>
            <a:pPr lvl="2"/>
            <a:r>
              <a:rPr lang="zh-CN" altLang="en-US" dirty="0"/>
              <a:t>分布式文件系统</a:t>
            </a:r>
            <a:endParaRPr lang="en-US" altLang="zh-CN" dirty="0"/>
          </a:p>
          <a:p>
            <a:pPr lvl="1"/>
            <a:r>
              <a:rPr lang="zh-CN" altLang="en-US" dirty="0"/>
              <a:t>完成一个大工作</a:t>
            </a:r>
            <a:endParaRPr lang="en-US" altLang="zh-CN" dirty="0"/>
          </a:p>
          <a:p>
            <a:pPr lvl="2"/>
            <a:r>
              <a:rPr lang="zh-CN" altLang="en-US" dirty="0"/>
              <a:t>统计单词频度</a:t>
            </a:r>
            <a:endParaRPr lang="en-US" altLang="zh-CN" dirty="0"/>
          </a:p>
          <a:p>
            <a:pPr lvl="2"/>
            <a:r>
              <a:rPr lang="zh-CN" altLang="en-US" dirty="0"/>
              <a:t>分布式计算</a:t>
            </a:r>
            <a:endParaRPr lang="en-US" altLang="zh-CN" dirty="0"/>
          </a:p>
          <a:p>
            <a:pPr lvl="2"/>
            <a:r>
              <a:rPr lang="en-US" altLang="zh-CN" dirty="0"/>
              <a:t>Map-Reduce</a:t>
            </a:r>
            <a:r>
              <a:rPr lang="zh-CN" altLang="en-US" dirty="0"/>
              <a:t>计算模型</a:t>
            </a:r>
          </a:p>
        </p:txBody>
      </p:sp>
    </p:spTree>
    <p:extLst>
      <p:ext uri="{BB962C8B-B14F-4D97-AF65-F5344CB8AC3E}">
        <p14:creationId xmlns:p14="http://schemas.microsoft.com/office/powerpoint/2010/main" val="1615764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Blocks</a:t>
            </a:r>
          </a:p>
        </p:txBody>
      </p:sp>
      <p:pic>
        <p:nvPicPr>
          <p:cNvPr id="4" name="Content Placeholder 3" descr="Barroso-serve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3200400"/>
            <a:ext cx="2123361" cy="838003"/>
          </a:xfrm>
        </p:spPr>
      </p:pic>
      <p:pic>
        <p:nvPicPr>
          <p:cNvPr id="5" name="Picture 4" descr="Barroso-cluste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29200" y="2286000"/>
            <a:ext cx="3654448" cy="2438399"/>
          </a:xfrm>
          <a:prstGeom prst="rect">
            <a:avLst/>
          </a:prstGeom>
        </p:spPr>
      </p:pic>
      <p:pic>
        <p:nvPicPr>
          <p:cNvPr id="6" name="Picture 5" descr="Barroso-rack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76600" y="2057400"/>
            <a:ext cx="1247553" cy="3471726"/>
          </a:xfrm>
          <a:prstGeom prst="rect">
            <a:avLst/>
          </a:prstGeom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0" y="6611938"/>
            <a:ext cx="238398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Barroso</a:t>
            </a:r>
            <a:r>
              <a:rPr lang="en-US" sz="1000" b="0" dirty="0">
                <a:solidFill>
                  <a:schemeClr val="bg1"/>
                </a:solidFill>
              </a:rPr>
              <a:t> and </a:t>
            </a:r>
            <a:r>
              <a:rPr lang="en-US" sz="1000" b="0" dirty="0" err="1">
                <a:solidFill>
                  <a:schemeClr val="bg1"/>
                </a:solidFill>
              </a:rPr>
              <a:t>Urs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err="1">
                <a:solidFill>
                  <a:schemeClr val="bg1"/>
                </a:solidFill>
              </a:rPr>
              <a:t>Hölzle</a:t>
            </a:r>
            <a:r>
              <a:rPr lang="en-US" sz="1000" b="0" dirty="0">
                <a:solidFill>
                  <a:schemeClr val="bg1"/>
                </a:solidFill>
              </a:rPr>
              <a:t> (2009)</a:t>
            </a:r>
          </a:p>
        </p:txBody>
      </p:sp>
      <p:sp>
        <p:nvSpPr>
          <p:cNvPr id="8" name="矩形 7"/>
          <p:cNvSpPr/>
          <p:nvPr/>
        </p:nvSpPr>
        <p:spPr>
          <a:xfrm>
            <a:off x="100965" y="5657830"/>
            <a:ext cx="89420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dirty="0"/>
              <a:t>Commodity</a:t>
            </a:r>
            <a:r>
              <a:rPr lang="zh-CN" altLang="en-US" sz="2400" dirty="0"/>
              <a:t>硬件，有限寿命 </a:t>
            </a:r>
            <a:r>
              <a:rPr lang="en-US" altLang="zh-CN" sz="2400" dirty="0"/>
              <a:t>(1000</a:t>
            </a:r>
            <a:r>
              <a:rPr lang="zh-CN" altLang="en-US" sz="2400" dirty="0"/>
              <a:t>天</a:t>
            </a:r>
            <a:r>
              <a:rPr lang="en-US" altLang="zh-CN" sz="2400" dirty="0"/>
              <a:t>)</a:t>
            </a:r>
            <a:r>
              <a:rPr lang="zh-CN" altLang="en-US" sz="2400" dirty="0"/>
              <a:t>，数量多 </a:t>
            </a:r>
            <a:r>
              <a:rPr lang="en-US" altLang="zh-CN" sz="2400" dirty="0"/>
              <a:t>(Millions)</a:t>
            </a:r>
          </a:p>
          <a:p>
            <a:pPr lvl="1"/>
            <a:r>
              <a:rPr lang="zh-CN" altLang="en-US" sz="2400" dirty="0"/>
              <a:t>一个节点，既有计算，又有存储</a:t>
            </a:r>
            <a:endParaRPr lang="en-US" altLang="zh-CN" sz="2400" dirty="0"/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32567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arch.6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68680"/>
            <a:ext cx="9144000" cy="428244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90789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NY Times (6/14/2006)</a:t>
            </a:r>
          </a:p>
        </p:txBody>
      </p:sp>
    </p:spTree>
    <p:extLst>
      <p:ext uri="{BB962C8B-B14F-4D97-AF65-F5344CB8AC3E}">
        <p14:creationId xmlns:p14="http://schemas.microsoft.com/office/powerpoint/2010/main" val="3090551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930" y="247068"/>
            <a:ext cx="7886700" cy="759988"/>
          </a:xfrm>
        </p:spPr>
        <p:txBody>
          <a:bodyPr/>
          <a:lstStyle/>
          <a:p>
            <a:r>
              <a:rPr lang="en-US" dirty="0"/>
              <a:t>Anatomy of a Datacenter</a:t>
            </a:r>
          </a:p>
        </p:txBody>
      </p:sp>
      <p:pic>
        <p:nvPicPr>
          <p:cNvPr id="4" name="Content Placeholder 3" descr="datacente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" y="1125114"/>
            <a:ext cx="9144000" cy="5393267"/>
          </a:xfr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38398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Barroso</a:t>
            </a:r>
            <a:r>
              <a:rPr lang="en-US" sz="1000" b="0" dirty="0">
                <a:solidFill>
                  <a:schemeClr val="bg1"/>
                </a:solidFill>
              </a:rPr>
              <a:t> and </a:t>
            </a:r>
            <a:r>
              <a:rPr lang="en-US" sz="1000" b="0" dirty="0" err="1">
                <a:solidFill>
                  <a:schemeClr val="bg1"/>
                </a:solidFill>
              </a:rPr>
              <a:t>Urs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err="1">
                <a:solidFill>
                  <a:schemeClr val="bg1"/>
                </a:solidFill>
              </a:rPr>
              <a:t>Hölzle</a:t>
            </a:r>
            <a:r>
              <a:rPr lang="en-US" sz="1000" b="0" dirty="0">
                <a:solidFill>
                  <a:schemeClr val="bg1"/>
                </a:solidFill>
              </a:rPr>
              <a:t> (2009)</a:t>
            </a:r>
          </a:p>
        </p:txBody>
      </p:sp>
    </p:spTree>
    <p:extLst>
      <p:ext uri="{BB962C8B-B14F-4D97-AF65-F5344CB8AC3E}">
        <p14:creationId xmlns:p14="http://schemas.microsoft.com/office/powerpoint/2010/main" val="4164555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Google Data Center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31" y="1862140"/>
            <a:ext cx="8533938" cy="431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13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大数据</a:t>
            </a:r>
            <a:endParaRPr lang="en-US" altLang="zh-CN" dirty="0"/>
          </a:p>
          <a:p>
            <a:r>
              <a:rPr lang="zh-CN" altLang="en-US" dirty="0"/>
              <a:t>传统计算模型</a:t>
            </a:r>
            <a:endParaRPr lang="en-US" altLang="zh-CN" dirty="0"/>
          </a:p>
          <a:p>
            <a:pPr algn="just"/>
            <a:r>
              <a:rPr lang="zh-CN" altLang="en-US" dirty="0"/>
              <a:t>集群计算模型</a:t>
            </a:r>
            <a:endParaRPr lang="en-US" altLang="zh-CN" dirty="0"/>
          </a:p>
          <a:p>
            <a:pPr algn="just"/>
            <a:r>
              <a:rPr lang="en-US" altLang="zh-CN" dirty="0"/>
              <a:t>Memory Hierarchy</a:t>
            </a:r>
          </a:p>
        </p:txBody>
      </p:sp>
    </p:spTree>
    <p:extLst>
      <p:ext uri="{BB962C8B-B14F-4D97-AF65-F5344CB8AC3E}">
        <p14:creationId xmlns:p14="http://schemas.microsoft.com/office/powerpoint/2010/main" val="33567092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4863" y="-185738"/>
            <a:ext cx="10753725" cy="722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753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52475" y="-133350"/>
            <a:ext cx="10648950" cy="7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59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4388" y="-161925"/>
            <a:ext cx="10772775" cy="718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77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大数据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199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数据特点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数据本身的特点</a:t>
            </a:r>
            <a:endParaRPr lang="en-US" altLang="zh-CN" dirty="0"/>
          </a:p>
          <a:p>
            <a:pPr lvl="1"/>
            <a:r>
              <a:rPr lang="zh-CN" altLang="en-US" dirty="0"/>
              <a:t>数据量大</a:t>
            </a:r>
            <a:endParaRPr lang="en-US" altLang="zh-CN" dirty="0"/>
          </a:p>
          <a:p>
            <a:pPr lvl="1"/>
            <a:r>
              <a:rPr lang="zh-CN" altLang="en-US" dirty="0"/>
              <a:t>高维</a:t>
            </a:r>
            <a:endParaRPr lang="en-US" altLang="zh-CN" dirty="0"/>
          </a:p>
          <a:p>
            <a:r>
              <a:rPr lang="zh-CN" altLang="en-US" dirty="0"/>
              <a:t>应用的特点</a:t>
            </a:r>
            <a:endParaRPr lang="en-US" altLang="zh-CN" dirty="0"/>
          </a:p>
          <a:p>
            <a:pPr lvl="1"/>
            <a:r>
              <a:rPr lang="zh-CN" altLang="en-US" dirty="0"/>
              <a:t>分析</a:t>
            </a:r>
            <a:endParaRPr lang="en-US" altLang="zh-CN" dirty="0"/>
          </a:p>
          <a:p>
            <a:pPr lvl="1"/>
            <a:r>
              <a:rPr lang="zh-CN" altLang="en-US" dirty="0"/>
              <a:t>读多，</a:t>
            </a:r>
            <a:r>
              <a:rPr lang="en-US" altLang="zh-CN" dirty="0"/>
              <a:t>Append</a:t>
            </a:r>
            <a:r>
              <a:rPr lang="zh-CN" altLang="en-US" dirty="0"/>
              <a:t>多</a:t>
            </a:r>
            <a:endParaRPr lang="en-US" altLang="zh-CN" dirty="0"/>
          </a:p>
          <a:p>
            <a:pPr lvl="1"/>
            <a:r>
              <a:rPr lang="zh-CN" altLang="en-US" dirty="0"/>
              <a:t>很少更新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9630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5753100"/>
            <a:ext cx="8686800" cy="1028700"/>
          </a:xfrm>
        </p:spPr>
        <p:txBody>
          <a:bodyPr/>
          <a:lstStyle/>
          <a:p>
            <a:pPr algn="r"/>
            <a:r>
              <a:rPr lang="zh-CN" altLang="en-US" dirty="0"/>
              <a:t>数据量大</a:t>
            </a:r>
            <a:endParaRPr lang="en-US" dirty="0"/>
          </a:p>
        </p:txBody>
      </p:sp>
      <p:grpSp>
        <p:nvGrpSpPr>
          <p:cNvPr id="3" name="Group 24"/>
          <p:cNvGrpSpPr/>
          <p:nvPr/>
        </p:nvGrpSpPr>
        <p:grpSpPr>
          <a:xfrm>
            <a:off x="381000" y="1298138"/>
            <a:ext cx="3886200" cy="987862"/>
            <a:chOff x="381000" y="1524000"/>
            <a:chExt cx="3886200" cy="987862"/>
          </a:xfrm>
        </p:grpSpPr>
        <p:pic>
          <p:nvPicPr>
            <p:cNvPr id="4" name="Picture 3" descr="ebay-logo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1000" y="1524000"/>
              <a:ext cx="1905000" cy="792956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1981200" y="1927086"/>
              <a:ext cx="2286000" cy="584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0" dirty="0">
                  <a:solidFill>
                    <a:srgbClr val="FF0000"/>
                  </a:solidFill>
                </a:rPr>
                <a:t>9 PB of user data +</a:t>
              </a:r>
              <a:br>
                <a:rPr lang="en-US" b="0" dirty="0">
                  <a:solidFill>
                    <a:srgbClr val="FF0000"/>
                  </a:solidFill>
                </a:rPr>
              </a:br>
              <a:r>
                <a:rPr lang="en-US" b="0" dirty="0">
                  <a:solidFill>
                    <a:srgbClr val="FF0000"/>
                  </a:solidFill>
                </a:rPr>
                <a:t>&gt;50 TB/day (11/2011)</a:t>
              </a:r>
            </a:p>
          </p:txBody>
        </p:sp>
      </p:grpSp>
      <p:grpSp>
        <p:nvGrpSpPr>
          <p:cNvPr id="5" name="Group 23"/>
          <p:cNvGrpSpPr/>
          <p:nvPr/>
        </p:nvGrpSpPr>
        <p:grpSpPr>
          <a:xfrm>
            <a:off x="152400" y="152400"/>
            <a:ext cx="4800600" cy="990600"/>
            <a:chOff x="304800" y="300335"/>
            <a:chExt cx="4800600" cy="990600"/>
          </a:xfrm>
        </p:grpSpPr>
        <p:pic>
          <p:nvPicPr>
            <p:cNvPr id="8" name="Picture 7" descr="google-logo.jp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04800" y="300335"/>
              <a:ext cx="2381364" cy="990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Rectangle 8"/>
            <p:cNvSpPr/>
            <p:nvPr/>
          </p:nvSpPr>
          <p:spPr>
            <a:xfrm>
              <a:off x="2057400" y="890825"/>
              <a:ext cx="30480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0" dirty="0">
                  <a:solidFill>
                    <a:srgbClr val="FFC000"/>
                  </a:solidFill>
                </a:rPr>
                <a:t>processes 20 PB a day (2008)</a:t>
              </a:r>
            </a:p>
          </p:txBody>
        </p:sp>
      </p:grpSp>
      <p:grpSp>
        <p:nvGrpSpPr>
          <p:cNvPr id="7" name="Group 28"/>
          <p:cNvGrpSpPr/>
          <p:nvPr/>
        </p:nvGrpSpPr>
        <p:grpSpPr>
          <a:xfrm>
            <a:off x="228600" y="2514600"/>
            <a:ext cx="4572000" cy="838200"/>
            <a:chOff x="533400" y="3200400"/>
            <a:chExt cx="4572000" cy="838200"/>
          </a:xfrm>
        </p:grpSpPr>
        <p:pic>
          <p:nvPicPr>
            <p:cNvPr id="10" name="Picture 9" descr="facebook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877627" y="3200400"/>
              <a:ext cx="2227773" cy="8382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533400" y="3276600"/>
              <a:ext cx="2438400" cy="584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0" dirty="0">
                  <a:solidFill>
                    <a:srgbClr val="002060"/>
                  </a:solidFill>
                </a:rPr>
                <a:t>36 PB of user data + </a:t>
              </a:r>
              <a:br>
                <a:rPr lang="en-US" b="0" dirty="0">
                  <a:solidFill>
                    <a:srgbClr val="002060"/>
                  </a:solidFill>
                </a:rPr>
              </a:br>
              <a:r>
                <a:rPr lang="en-US" b="0" dirty="0">
                  <a:solidFill>
                    <a:srgbClr val="002060"/>
                  </a:solidFill>
                </a:rPr>
                <a:t>80-90 TB/day (6/2010)</a:t>
              </a:r>
            </a:p>
          </p:txBody>
        </p:sp>
      </p:grpSp>
      <p:grpSp>
        <p:nvGrpSpPr>
          <p:cNvPr id="14" name="Group 25"/>
          <p:cNvGrpSpPr/>
          <p:nvPr/>
        </p:nvGrpSpPr>
        <p:grpSpPr>
          <a:xfrm>
            <a:off x="5105400" y="1625600"/>
            <a:ext cx="3810000" cy="889000"/>
            <a:chOff x="4724400" y="1219200"/>
            <a:chExt cx="3810000" cy="889000"/>
          </a:xfrm>
        </p:grpSpPr>
        <p:pic>
          <p:nvPicPr>
            <p:cNvPr id="12" name="Picture 11" descr="Ia_logo.jp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724400" y="1219200"/>
              <a:ext cx="1066800" cy="88900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5867400" y="1295400"/>
              <a:ext cx="2667000" cy="584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0" dirty="0" err="1">
                  <a:solidFill>
                    <a:schemeClr val="bg1"/>
                  </a:solidFill>
                </a:rPr>
                <a:t>Wayback</a:t>
              </a:r>
              <a:r>
                <a:rPr lang="en-US" b="0" dirty="0">
                  <a:solidFill>
                    <a:schemeClr val="bg1"/>
                  </a:solidFill>
                </a:rPr>
                <a:t> Machine: 3 PB + </a:t>
              </a:r>
              <a:br>
                <a:rPr lang="en-US" b="0" dirty="0">
                  <a:solidFill>
                    <a:schemeClr val="bg1"/>
                  </a:solidFill>
                </a:rPr>
              </a:br>
              <a:r>
                <a:rPr lang="en-US" b="0" dirty="0">
                  <a:solidFill>
                    <a:schemeClr val="bg1"/>
                  </a:solidFill>
                </a:rPr>
                <a:t>100 TB/month (3/2009)</a:t>
              </a:r>
            </a:p>
          </p:txBody>
        </p:sp>
      </p:grpSp>
      <p:grpSp>
        <p:nvGrpSpPr>
          <p:cNvPr id="15" name="Group 26"/>
          <p:cNvGrpSpPr/>
          <p:nvPr/>
        </p:nvGrpSpPr>
        <p:grpSpPr>
          <a:xfrm>
            <a:off x="5272990" y="2743200"/>
            <a:ext cx="3642410" cy="1524000"/>
            <a:chOff x="5255467" y="2286000"/>
            <a:chExt cx="3642410" cy="1524000"/>
          </a:xfrm>
        </p:grpSpPr>
        <p:pic>
          <p:nvPicPr>
            <p:cNvPr id="18" name="Picture 17" descr="200px-CERN_logo.svg.pn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350669" y="2286000"/>
              <a:ext cx="1547208" cy="1524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5255467" y="2492514"/>
              <a:ext cx="2019002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b="0" dirty="0">
                  <a:solidFill>
                    <a:srgbClr val="0070C0"/>
                  </a:solidFill>
                </a:rPr>
                <a:t>LHC: ~15 PB a year</a:t>
              </a:r>
              <a:br>
                <a:rPr lang="en-US" b="0" dirty="0">
                  <a:solidFill>
                    <a:srgbClr val="0070C0"/>
                  </a:solidFill>
                </a:rPr>
              </a:br>
              <a:r>
                <a:rPr lang="en-US" b="0" dirty="0">
                  <a:solidFill>
                    <a:srgbClr val="0070C0"/>
                  </a:solidFill>
                </a:rPr>
                <a:t>(at full capacity)</a:t>
              </a:r>
            </a:p>
          </p:txBody>
        </p:sp>
      </p:grpSp>
      <p:grpSp>
        <p:nvGrpSpPr>
          <p:cNvPr id="16" name="Group 27"/>
          <p:cNvGrpSpPr/>
          <p:nvPr/>
        </p:nvGrpSpPr>
        <p:grpSpPr>
          <a:xfrm>
            <a:off x="5486400" y="3962400"/>
            <a:ext cx="2927705" cy="1710154"/>
            <a:chOff x="5257800" y="3562290"/>
            <a:chExt cx="2927705" cy="1710154"/>
          </a:xfrm>
        </p:grpSpPr>
        <p:pic>
          <p:nvPicPr>
            <p:cNvPr id="13" name="Picture 12" descr="670px-Telescope_Render_4_Aug_no_back_copy.jpg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638800" y="3562290"/>
              <a:ext cx="1446530" cy="12954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5257800" y="4933890"/>
              <a:ext cx="292770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0" dirty="0">
                  <a:solidFill>
                    <a:schemeClr val="tx2">
                      <a:lumMod val="50000"/>
                    </a:schemeClr>
                  </a:solidFill>
                </a:rPr>
                <a:t>LSST: 6-10 PB a year (~2015)</a:t>
              </a:r>
            </a:p>
          </p:txBody>
        </p:sp>
      </p:grpSp>
      <p:pic>
        <p:nvPicPr>
          <p:cNvPr id="22" name="Picture 5" descr="bill_gates_01.jpg"/>
          <p:cNvPicPr>
            <a:picLocks noChangeAspect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52400" y="4648200"/>
            <a:ext cx="3140075" cy="207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Rounded Rectangular Callout 4"/>
          <p:cNvSpPr>
            <a:spLocks noChangeArrowheads="1"/>
          </p:cNvSpPr>
          <p:nvPr/>
        </p:nvSpPr>
        <p:spPr bwMode="auto">
          <a:xfrm>
            <a:off x="2590800" y="4419600"/>
            <a:ext cx="2362200" cy="990600"/>
          </a:xfrm>
          <a:prstGeom prst="wedgeRoundRectCallout">
            <a:avLst>
              <a:gd name="adj1" fmla="val -76861"/>
              <a:gd name="adj2" fmla="val 55972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dirty="0">
                <a:solidFill>
                  <a:srgbClr val="FF0000"/>
                </a:solidFill>
              </a:rPr>
              <a:t>640K</a:t>
            </a:r>
            <a:r>
              <a:rPr lang="en-US" dirty="0"/>
              <a:t> </a:t>
            </a:r>
            <a:r>
              <a:rPr lang="en-US" dirty="0">
                <a:solidFill>
                  <a:schemeClr val="bg2"/>
                </a:solidFill>
              </a:rPr>
              <a:t>ought to be enough for anybody.</a:t>
            </a:r>
          </a:p>
        </p:txBody>
      </p:sp>
      <p:grpSp>
        <p:nvGrpSpPr>
          <p:cNvPr id="17" name="Group 29"/>
          <p:cNvGrpSpPr/>
          <p:nvPr/>
        </p:nvGrpSpPr>
        <p:grpSpPr>
          <a:xfrm>
            <a:off x="5181600" y="457200"/>
            <a:ext cx="3657600" cy="932022"/>
            <a:chOff x="5181600" y="439578"/>
            <a:chExt cx="3657600" cy="932022"/>
          </a:xfrm>
        </p:grpSpPr>
        <p:pic>
          <p:nvPicPr>
            <p:cNvPr id="25" name="Picture 24" descr="jpmc_logo.jp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81600" y="439578"/>
              <a:ext cx="3581400" cy="38100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6451908" y="786824"/>
              <a:ext cx="2387292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b="0" dirty="0">
                  <a:solidFill>
                    <a:srgbClr val="0070C0"/>
                  </a:solidFill>
                </a:rPr>
                <a:t>150 PB on 50k+ servers </a:t>
              </a:r>
              <a:br>
                <a:rPr lang="en-US" b="0" dirty="0">
                  <a:solidFill>
                    <a:srgbClr val="0070C0"/>
                  </a:solidFill>
                </a:rPr>
              </a:br>
              <a:r>
                <a:rPr lang="en-US" b="0" dirty="0">
                  <a:solidFill>
                    <a:srgbClr val="0070C0"/>
                  </a:solidFill>
                </a:rPr>
                <a:t>running 15k apps</a:t>
              </a:r>
            </a:p>
          </p:txBody>
        </p:sp>
      </p:grpSp>
      <p:grpSp>
        <p:nvGrpSpPr>
          <p:cNvPr id="24" name="Group 28"/>
          <p:cNvGrpSpPr/>
          <p:nvPr/>
        </p:nvGrpSpPr>
        <p:grpSpPr>
          <a:xfrm>
            <a:off x="381000" y="3429000"/>
            <a:ext cx="5105400" cy="850900"/>
            <a:chOff x="381000" y="3429000"/>
            <a:chExt cx="5105400" cy="850900"/>
          </a:xfrm>
        </p:grpSpPr>
        <p:pic>
          <p:nvPicPr>
            <p:cNvPr id="27" name="Picture 26" descr="aws-logo-1.jpg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81000" y="3429000"/>
              <a:ext cx="2092377" cy="850900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2438400" y="3695124"/>
              <a:ext cx="3048000" cy="584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0" dirty="0">
                  <a:solidFill>
                    <a:srgbClr val="FFC000"/>
                  </a:solidFill>
                </a:rPr>
                <a:t>S3: 449B objects, peak 290k request/second (7/2011)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922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示例：全球网页字数统计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数据量：</a:t>
            </a:r>
            <a:endParaRPr lang="en-US" altLang="zh-CN" dirty="0"/>
          </a:p>
          <a:p>
            <a:pPr lvl="1"/>
            <a:r>
              <a:rPr lang="en-US" altLang="zh-CN" dirty="0"/>
              <a:t>20+ billion </a:t>
            </a:r>
            <a:r>
              <a:rPr lang="zh-CN" altLang="en-US" dirty="0"/>
              <a:t>网页</a:t>
            </a:r>
            <a:endParaRPr lang="en-US" altLang="zh-CN" dirty="0"/>
          </a:p>
          <a:p>
            <a:pPr lvl="1"/>
            <a:r>
              <a:rPr lang="en-US" altLang="zh-CN" dirty="0"/>
              <a:t>20KB/page</a:t>
            </a:r>
            <a:r>
              <a:rPr lang="zh-CN" altLang="en-US" dirty="0"/>
              <a:t>，</a:t>
            </a:r>
            <a:r>
              <a:rPr lang="en-US" altLang="zh-CN" dirty="0"/>
              <a:t>400+ TB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529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传统计算模型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9454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传统计算模型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单机</a:t>
            </a:r>
            <a:endParaRPr lang="en-US" altLang="zh-CN" dirty="0"/>
          </a:p>
          <a:p>
            <a:r>
              <a:rPr lang="zh-CN" altLang="en-US" dirty="0"/>
              <a:t>分布式</a:t>
            </a:r>
            <a:r>
              <a:rPr lang="en-US" altLang="zh-CN" dirty="0"/>
              <a:t>/</a:t>
            </a:r>
            <a:r>
              <a:rPr lang="zh-CN" altLang="en-US" dirty="0"/>
              <a:t>并行计算</a:t>
            </a:r>
            <a:endParaRPr lang="en-US" altLang="zh-CN" dirty="0"/>
          </a:p>
          <a:p>
            <a:r>
              <a:rPr lang="zh-CN" altLang="en-US" dirty="0"/>
              <a:t>存储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0837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单机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4850" y="1690689"/>
            <a:ext cx="32543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578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1564</TotalTime>
  <Words>525</Words>
  <Application>Microsoft Macintosh PowerPoint</Application>
  <PresentationFormat>全屏显示(4:3)</PresentationFormat>
  <Paragraphs>103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7" baseType="lpstr">
      <vt:lpstr>宋体</vt:lpstr>
      <vt:lpstr>Arial</vt:lpstr>
      <vt:lpstr>Calibri</vt:lpstr>
      <vt:lpstr>Calibri Light</vt:lpstr>
      <vt:lpstr>Office 主题</vt:lpstr>
      <vt:lpstr>大数据存储与应用  大规模文件系统及 Map Reduce  1. Memory Hierarchy</vt:lpstr>
      <vt:lpstr>内容</vt:lpstr>
      <vt:lpstr>大数据</vt:lpstr>
      <vt:lpstr>数据特点</vt:lpstr>
      <vt:lpstr>数据量大</vt:lpstr>
      <vt:lpstr>示例：全球网页字数统计</vt:lpstr>
      <vt:lpstr>传统计算模型</vt:lpstr>
      <vt:lpstr>传统计算模型</vt:lpstr>
      <vt:lpstr>单机</vt:lpstr>
      <vt:lpstr>分布式/并行计算</vt:lpstr>
      <vt:lpstr>传统存储模型</vt:lpstr>
      <vt:lpstr>示例：全球网页字数统计</vt:lpstr>
      <vt:lpstr>Google计算模型</vt:lpstr>
      <vt:lpstr>Cluster （集群）计算</vt:lpstr>
      <vt:lpstr>Clustering计算：工作原理</vt:lpstr>
      <vt:lpstr>Building Blocks</vt:lpstr>
      <vt:lpstr>PowerPoint 演示文稿</vt:lpstr>
      <vt:lpstr>Anatomy of a Datacenter</vt:lpstr>
      <vt:lpstr>Google Data Center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Yishuai Chen</dc:creator>
  <cp:lastModifiedBy>Yishuai Chen</cp:lastModifiedBy>
  <cp:revision>153</cp:revision>
  <dcterms:created xsi:type="dcterms:W3CDTF">2013-08-31T05:23:12Z</dcterms:created>
  <dcterms:modified xsi:type="dcterms:W3CDTF">2020-12-05T03:18:00Z</dcterms:modified>
</cp:coreProperties>
</file>

<file path=docProps/thumbnail.jpeg>
</file>